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76" r:id="rId3"/>
    <p:sldId id="279" r:id="rId4"/>
    <p:sldId id="278" r:id="rId5"/>
    <p:sldId id="283" r:id="rId6"/>
    <p:sldId id="28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739"/>
    <a:srgbClr val="FF3F3F"/>
    <a:srgbClr val="FF9B9B"/>
    <a:srgbClr val="FF6565"/>
    <a:srgbClr val="FA3838"/>
    <a:srgbClr val="78B55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Доля корректно заполненных МСЗ по 3-м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ЖС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1-4130-9F55-2FC68B0F0A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1-4130-9F55-2FC68B0F0A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F1-4130-9F55-2FC68B0F0A6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DF1-4130-9F55-2FC68B0F0A6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МСЗ корректно заполнено</c:v>
                </c:pt>
                <c:pt idx="1">
                  <c:v>МСЗ некорректно/неполностью заполнено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5211</c:v>
                </c:pt>
                <c:pt idx="1">
                  <c:v>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130-9F55-2FC68B0F0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8925785134997672"/>
          <c:y val="0.78472283054638259"/>
          <c:w val="0.78331347454133093"/>
          <c:h val="0.133625556633349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Доля заполненных полей в ЕГИССО по 3-м ЖС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2-479F-AE81-87D8B7BC5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2-479F-AE81-87D8B7BC50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E2-479F-AE81-87D8B7BC50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2-479F-AE81-87D8B7BC50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заполненных полей в ЕГИССО
</c:v>
                </c:pt>
                <c:pt idx="1">
                  <c:v>Количество не заполненных полей в ЕГИССО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41197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9F-AE81-87D8B7BC50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0251460446785405"/>
          <c:w val="1"/>
          <c:h val="0.133226138802919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Динамика наполнения ЕГИССО </a:t>
            </a:r>
            <a:endParaRPr lang="ru-RU" sz="22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580283265437498E-2"/>
          <c:w val="1"/>
          <c:h val="0.67898544551589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01.12.2020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>
                  <a:lumMod val="40000"/>
                  <a:lumOff val="60000"/>
                </a:schemeClr>
              </a:solidFill>
              <a:ln w="6350" cap="flat" cmpd="sng" algn="ctr">
                <a:solidFill>
                  <a:schemeClr val="accent5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4874</c:v>
                </c:pt>
                <c:pt idx="1">
                  <c:v>967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5FE-A088-AEF0BC2D2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09.12.2020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C-45F5-81A4-D75051A034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C-45F5-81A4-D75051A034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C-45F5-81A4-D75051A03465}"/>
              </c:ext>
            </c:extLst>
          </c:dPt>
          <c:dLbls>
            <c:spPr>
              <a:solidFill>
                <a:schemeClr val="accent5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5358</c:v>
                </c:pt>
                <c:pt idx="1">
                  <c:v>1210</c:v>
                </c:pt>
                <c:pt idx="2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5FE-A088-AEF0BC2D2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16.12.2020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5294</c:v>
                </c:pt>
                <c:pt idx="1">
                  <c:v>3107</c:v>
                </c:pt>
                <c:pt idx="2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C-45F5-81A4-D75051A034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состоянию на 23.12.2020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5411</c:v>
                </c:pt>
                <c:pt idx="1">
                  <c:v>3624</c:v>
                </c:pt>
                <c:pt idx="2">
                  <c:v>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C-450A-9DEB-F893E9C9DB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Лист1!$F$2:$F$4</c:f>
            </c:numRef>
          </c:val>
          <c:extLst>
            <c:ext xmlns:c16="http://schemas.microsoft.com/office/drawing/2014/chart" uri="{C3380CC4-5D6E-409C-BE32-E72D297353CC}">
              <c16:uniqueId val="{00000007-B66C-450A-9DEB-F893E9C9DB1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 состоянию на 28.12.2020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E0429C2-07E7-4782-88F8-8BED75A1932C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5D6-4075-AD96-DDA2F81C4BE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4E9252E-2DD1-4B5F-BB3D-EF505BB02FF8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5D6-4075-AD96-DDA2F81C4BEB}"/>
                </c:ext>
              </c:extLst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5D6-4075-AD96-DDA2F81C4BEB}"/>
                </c:ext>
              </c:extLst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5897</c:v>
                </c:pt>
                <c:pt idx="1">
                  <c:v>4759</c:v>
                </c:pt>
                <c:pt idx="2">
                  <c:v>3771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DD-4B71-96BE-DC52A13045C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 состоянию на 12.01.2021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6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5848</c:v>
                </c:pt>
                <c:pt idx="1">
                  <c:v>5327</c:v>
                </c:pt>
                <c:pt idx="2">
                  <c:v>4681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D6-4075-AD96-DDA2F81C4BEB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По состоянию на 20.01.2021</c:v>
                </c:pt>
              </c:strCache>
            </c:strRef>
          </c:tx>
          <c:spPr>
            <a:solidFill>
              <a:srgbClr val="65A739"/>
            </a:solidFill>
            <a:ln>
              <a:solidFill>
                <a:srgbClr val="65A739"/>
              </a:solidFill>
            </a:ln>
            <a:effectLst/>
          </c:spPr>
          <c:invertIfNegative val="0"/>
          <c:dLbls>
            <c:spPr>
              <a:solidFill>
                <a:srgbClr val="65A739"/>
              </a:solidFill>
              <a:ln>
                <a:solidFill>
                  <a:srgbClr val="65A739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5831</c:v>
                </c:pt>
                <c:pt idx="1">
                  <c:v>5721</c:v>
                </c:pt>
                <c:pt idx="2">
                  <c:v>5211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8F-41DC-BA14-EAB1370CF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507120"/>
        <c:axId val="623499576"/>
      </c:barChart>
      <c:catAx>
        <c:axId val="62350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499576"/>
        <c:crosses val="autoZero"/>
        <c:auto val="1"/>
        <c:lblAlgn val="ctr"/>
        <c:lblOffset val="100"/>
        <c:noMultiLvlLbl val="0"/>
      </c:catAx>
      <c:valAx>
        <c:axId val="62349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0712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legend>
      <c:legendPos val="b"/>
      <c:layout>
        <c:manualLayout>
          <c:xMode val="edge"/>
          <c:yMode val="edge"/>
          <c:x val="0.11941687668972417"/>
          <c:y val="0.85877025074556568"/>
          <c:w val="0.78816496812415648"/>
          <c:h val="0.120676686659300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Доля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корректно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заполненных МСЗ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по 3-м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ЖС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7324592661693428"/>
          <c:y val="1.9843582278563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51776227322161E-2"/>
          <c:y val="0.21014789431905409"/>
          <c:w val="0.90783496321222923"/>
          <c:h val="0.63046351825868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A5D-4815-BE73-E606CB50B8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D-4815-BE73-E606CB50B8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94-4EF4-A767-471E942B13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7D1-49C9-9A62-07E4F538A3E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F3B-4AEC-A439-6C746F500CD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913-427E-B66A-FFD49D383D1C}"/>
              </c:ext>
            </c:extLst>
          </c:dPt>
          <c:dPt>
            <c:idx val="6"/>
            <c:invertIfNegative val="0"/>
            <c:bubble3D val="0"/>
            <c:spPr>
              <a:solidFill>
                <a:srgbClr val="65A739"/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46A-4A84-9ECF-DE559919544C}"/>
              </c:ext>
            </c:extLst>
          </c:dPt>
          <c:dLbls>
            <c:dLbl>
              <c:idx val="0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6350" cap="flat" cmpd="sng" algn="ctr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5D-4815-BE73-E606CB50B819}"/>
                </c:ext>
              </c:extLst>
            </c:dLbl>
            <c:dLbl>
              <c:idx val="1"/>
              <c:spPr>
                <a:solidFill>
                  <a:schemeClr val="accent5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5D-4815-BE73-E606CB50B819}"/>
                </c:ext>
              </c:extLst>
            </c:dLbl>
            <c:dLbl>
              <c:idx val="2"/>
              <c:spPr>
                <a:solidFill>
                  <a:schemeClr val="accent2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294-4EF4-A767-471E942B1331}"/>
                </c:ext>
              </c:extLst>
            </c:dLbl>
            <c:dLbl>
              <c:idx val="3"/>
              <c:spPr>
                <a:gradFill rotWithShape="1">
                  <a:gsLst>
                    <a:gs pos="0">
                      <a:schemeClr val="accent2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2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7D1-49C9-9A62-07E4F538A3ED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6FFB07-518B-4E83-A5E9-7E568EF9155A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dk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F3B-4AEC-A439-6C746F500CDC}"/>
                </c:ext>
              </c:extLst>
            </c:dLbl>
            <c:dLbl>
              <c:idx val="5"/>
              <c:spPr>
                <a:solidFill>
                  <a:schemeClr val="accent6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913-427E-B66A-FFD49D383D1C}"/>
                </c:ext>
              </c:extLst>
            </c:dLbl>
            <c:dLbl>
              <c:idx val="6"/>
              <c:spPr>
                <a:solidFill>
                  <a:schemeClr val="accent6"/>
                </a:solidFill>
                <a:ln>
                  <a:solidFill>
                    <a:srgbClr val="65A739"/>
                  </a:solidFill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F46A-4A84-9ECF-DE55991954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 01.12.2020</c:v>
                </c:pt>
                <c:pt idx="1">
                  <c:v> 09.12.2020</c:v>
                </c:pt>
                <c:pt idx="2">
                  <c:v> 16.12.2020</c:v>
                </c:pt>
                <c:pt idx="3">
                  <c:v>23.12.2020</c:v>
                </c:pt>
                <c:pt idx="4">
                  <c:v>28.12.2020</c:v>
                </c:pt>
                <c:pt idx="5">
                  <c:v>12.01.2021</c:v>
                </c:pt>
                <c:pt idx="6">
                  <c:v>20.01.2021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11.97</c:v>
                </c:pt>
                <c:pt idx="1">
                  <c:v>19.670000000000002</c:v>
                </c:pt>
                <c:pt idx="2">
                  <c:v>41.67</c:v>
                </c:pt>
                <c:pt idx="3">
                  <c:v>53.58</c:v>
                </c:pt>
                <c:pt idx="4">
                  <c:v>63.9</c:v>
                </c:pt>
                <c:pt idx="5">
                  <c:v>80.040000000000006</c:v>
                </c:pt>
                <c:pt idx="6">
                  <c:v>89.37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D-4815-BE73-E606CB50B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28687936"/>
        <c:axId val="628689576"/>
      </c:barChart>
      <c:catAx>
        <c:axId val="628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576"/>
        <c:crosses val="autoZero"/>
        <c:auto val="1"/>
        <c:lblAlgn val="l"/>
        <c:lblOffset val="100"/>
        <c:noMultiLvlLbl val="0"/>
      </c:catAx>
      <c:valAx>
        <c:axId val="628689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3C10-0D35-4D4A-A4BC-C1F58AE178B6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0832-1427-402C-BE4D-2997F302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http://F472EC7AA9EEAD12E09FC247F86ACF0B.dms.sberbank.ru/F472EC7AA9EEAD12E09FC247F86ACF0B-0B73B7ADBB36A60125D64137E629D90F-B2C148D05B6C81A509407DBC3A236E2D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  <p:pic>
        <p:nvPicPr>
          <p:cNvPr id="19" name="Рисунок 18" descr="http://F472EC7AA9EEAD12E09FC247F86ACF0B.dms.sberbank.ru/F472EC7AA9EEAD12E09FC247F86ACF0B-0B73B7ADBB36A60125D64137E629D90F-B2C148D05B6C81A509407DBC3A236E2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20" name="Рисунок 19" descr="http://F472EC7AA9EEAD12E09FC247F86ACF0B.dms.sberbank.ru/F472EC7AA9EEAD12E09FC247F86ACF0B-0B73B7ADBB36A60125D64137E629D90F-B2C148D05B6C81A509407DBC3A236E2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21" name="Рисунок 20" descr="http://F472EC7AA9EEAD12E09FC247F86ACF0B.dms.sberbank.ru/F472EC7AA9EEAD12E09FC247F86ACF0B-0B73B7ADBB36A60125D64137E629D90F-B2C148D05B6C81A509407DBC3A236E2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22" name="Рисунок 21" descr="http://F472EC7AA9EEAD12E09FC247F86ACF0B.dms.sberbank.ru/F472EC7AA9EEAD12E09FC247F86ACF0B-0B73B7ADBB36A60125D64137E629D90F-B2C148D05B6C81A509407DBC3A236E2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23" name="Рисунок 22" descr="http://F472EC7AA9EEAD12E09FC247F86ACF0B.dms.sberbank.ru/F472EC7AA9EEAD12E09FC247F86ACF0B-0B73B7ADBB36A60125D64137E629D90F-B2C148D05B6C81A509407DBC3A236E2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24" name="Рисунок 23" descr="http://F472EC7AA9EEAD12E09FC247F86ACF0B.dms.sberbank.ru/F472EC7AA9EEAD12E09FC247F86ACF0B-0B73B7ADBB36A60125D64137E629D90F-B2C148D05B6C81A509407DBC3A236E2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4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D210-2062-43BC-8DFC-C523DE6E8F5E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6608047" y="1078821"/>
            <a:ext cx="5320077" cy="1915220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8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384200" y="1070085"/>
            <a:ext cx="5592175" cy="1902817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21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84200" y="-206000"/>
            <a:ext cx="10448958" cy="87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17558" y="-206000"/>
            <a:ext cx="10515600" cy="78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lang="ru-RU" sz="2400" dirty="0">
              <a:solidFill>
                <a:srgbClr val="0061DA"/>
              </a:solidFill>
            </a:endParaRPr>
          </a:p>
        </p:txBody>
      </p: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9" y="114286"/>
            <a:ext cx="9745858" cy="495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532015" y="108064"/>
            <a:ext cx="11571316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2564421" y="169600"/>
            <a:ext cx="7751617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рейтинга 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информированию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135" y="1795475"/>
            <a:ext cx="5122322" cy="67710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65A739"/>
                </a:solidFill>
              </a:rPr>
              <a:t>R</a:t>
            </a:r>
            <a:r>
              <a:rPr lang="en-US" sz="1050" b="1" dirty="0" err="1">
                <a:solidFill>
                  <a:srgbClr val="65A739"/>
                </a:solidFill>
              </a:rPr>
              <a:t>reg</a:t>
            </a:r>
            <a:r>
              <a:rPr lang="en-US" b="1" dirty="0">
                <a:solidFill>
                  <a:srgbClr val="65A739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Доля корректно заполненных в ЕГИССО МСП по 3-м жизненным ситуациям (ЖС))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7852" y="1727773"/>
            <a:ext cx="4878123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корректно заполненных в ЕГИССО МСП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3-м ЖС / Количество МСП, привязанных субъектом РФ к 3-м ЖС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460940" y="1143783"/>
            <a:ext cx="3201839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+mn-lt"/>
              </a:rPr>
              <a:t>Формула расчета рейтинга:</a:t>
            </a:r>
            <a:endParaRPr lang="ru-RU" sz="1800" b="1" dirty="0">
              <a:latin typeface="+mn-lt"/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6060944" y="1982821"/>
            <a:ext cx="405011" cy="271637"/>
          </a:xfrm>
          <a:prstGeom prst="mathEqual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319" y="1645955"/>
            <a:ext cx="6329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5A739"/>
                </a:solidFill>
              </a:rPr>
              <a:t>         </a:t>
            </a:r>
            <a:endParaRPr lang="en-US" b="1" dirty="0">
              <a:solidFill>
                <a:srgbClr val="65A739"/>
              </a:solidFill>
            </a:endParaRPr>
          </a:p>
          <a:p>
            <a:r>
              <a:rPr lang="ru-RU" sz="2000" b="1" dirty="0" smtClean="0">
                <a:solidFill>
                  <a:srgbClr val="65A739"/>
                </a:solidFill>
              </a:rPr>
              <a:t> </a:t>
            </a:r>
            <a:r>
              <a:rPr lang="en-US" sz="2000" b="1" dirty="0" smtClean="0">
                <a:solidFill>
                  <a:srgbClr val="65A739"/>
                </a:solidFill>
              </a:rPr>
              <a:t> </a:t>
            </a:r>
            <a:endParaRPr lang="en-US" sz="2000" b="1" dirty="0">
              <a:solidFill>
                <a:srgbClr val="65A739"/>
              </a:solidFill>
            </a:endParaRPr>
          </a:p>
          <a:p>
            <a:r>
              <a:rPr lang="en-US" b="1" dirty="0" smtClean="0">
                <a:solidFill>
                  <a:srgbClr val="65A739"/>
                </a:solidFill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558" y="3390795"/>
            <a:ext cx="11601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Учитываются </a:t>
            </a:r>
            <a:r>
              <a:rPr lang="ru-RU" sz="1600" dirty="0">
                <a:solidFill>
                  <a:srgbClr val="000000"/>
                </a:solidFill>
              </a:rPr>
              <a:t>только привязки мер к ЖС, находящиеся в статусе «согласовано</a:t>
            </a:r>
            <a:r>
              <a:rPr lang="ru-RU" sz="1600" dirty="0" smtClean="0">
                <a:solidFill>
                  <a:srgbClr val="000000"/>
                </a:solidFill>
              </a:rPr>
              <a:t>».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Полностью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меры, в которых заполнены следующие поля: </a:t>
            </a:r>
            <a:r>
              <a:rPr lang="ru-RU" sz="1600" dirty="0" smtClean="0">
                <a:solidFill>
                  <a:srgbClr val="000000"/>
                </a:solidFill>
              </a:rPr>
              <a:t>наименование МСЗ, перечень </a:t>
            </a:r>
            <a:r>
              <a:rPr lang="ru-RU" sz="1600" dirty="0">
                <a:solidFill>
                  <a:srgbClr val="000000"/>
                </a:solidFill>
              </a:rPr>
              <a:t>категорий получателей, </a:t>
            </a:r>
            <a:r>
              <a:rPr lang="ru-RU" sz="1600" dirty="0" smtClean="0">
                <a:solidFill>
                  <a:srgbClr val="000000"/>
                </a:solidFill>
              </a:rPr>
              <a:t>период действия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расчетная </a:t>
            </a:r>
            <a:r>
              <a:rPr lang="ru-RU" sz="1600" dirty="0">
                <a:solidFill>
                  <a:srgbClr val="000000"/>
                </a:solidFill>
              </a:rPr>
              <a:t>сумма, </a:t>
            </a:r>
            <a:r>
              <a:rPr lang="ru-RU" sz="1600" dirty="0" smtClean="0">
                <a:solidFill>
                  <a:srgbClr val="000000"/>
                </a:solidFill>
              </a:rPr>
              <a:t>ф</a:t>
            </a:r>
            <a:r>
              <a:rPr lang="ru-RU" sz="1600" dirty="0">
                <a:solidFill>
                  <a:srgbClr val="000000"/>
                </a:solidFill>
              </a:rPr>
              <a:t>орма предоставления, периодичность предоставления, основание, </a:t>
            </a:r>
            <a:r>
              <a:rPr lang="ru-RU" sz="1600" dirty="0" smtClean="0">
                <a:solidFill>
                  <a:srgbClr val="000000"/>
                </a:solidFill>
              </a:rPr>
              <a:t>условие, </a:t>
            </a:r>
            <a:r>
              <a:rPr lang="ru-RU" sz="1600" dirty="0"/>
              <a:t>п</a:t>
            </a:r>
            <a:r>
              <a:rPr lang="ru-RU" sz="1600" dirty="0" smtClean="0"/>
              <a:t>еречень </a:t>
            </a:r>
            <a:r>
              <a:rPr lang="ru-RU" sz="1600" dirty="0"/>
              <a:t>форм обращения за </a:t>
            </a:r>
            <a:r>
              <a:rPr lang="ru-RU" sz="1600" dirty="0" smtClean="0"/>
              <a:t>мерой</a:t>
            </a:r>
            <a:r>
              <a:rPr lang="ru-RU" sz="1600" dirty="0"/>
              <a:t>, </a:t>
            </a:r>
            <a:r>
              <a:rPr lang="ru-RU" sz="1600" dirty="0" smtClean="0"/>
              <a:t>формы </a:t>
            </a:r>
            <a:r>
              <a:rPr lang="ru-RU" sz="1600" dirty="0"/>
              <a:t>получения результата меры, уровень НПА, перечень НПА, </a:t>
            </a:r>
            <a:r>
              <a:rPr lang="ru-RU" sz="1600" dirty="0" smtClean="0"/>
              <a:t>место назначения МСЗ.</a:t>
            </a: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Корректно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</a:t>
            </a:r>
            <a:r>
              <a:rPr lang="ru-RU" sz="1600" dirty="0" smtClean="0">
                <a:solidFill>
                  <a:srgbClr val="000000"/>
                </a:solidFill>
              </a:rPr>
              <a:t>меры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в которых все поля заполнены с учетом стандартов (меры по переданным федеральным полномочиям) или в соответствии с действующими региональными НПА (региональные меры).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Субъекты</a:t>
            </a:r>
            <a:r>
              <a:rPr lang="ru-RU" sz="1600" dirty="0">
                <a:solidFill>
                  <a:srgbClr val="000000"/>
                </a:solidFill>
              </a:rPr>
              <a:t>, у которых менее десяти мер привязано к ЖС, дисквалифицируются.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75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264218"/>
              </p:ext>
            </p:extLst>
          </p:nvPr>
        </p:nvGraphicFramePr>
        <p:xfrm>
          <a:off x="473533" y="492235"/>
          <a:ext cx="11283557" cy="577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816">
                  <a:extLst>
                    <a:ext uri="{9D8B030D-6E8A-4147-A177-3AD203B41FA5}">
                      <a16:colId xmlns:a16="http://schemas.microsoft.com/office/drawing/2014/main" val="11245838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21298598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1926850984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405443921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93618954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3120714282"/>
                    </a:ext>
                  </a:extLst>
                </a:gridCol>
                <a:gridCol w="1166675">
                  <a:extLst>
                    <a:ext uri="{9D8B030D-6E8A-4147-A177-3AD203B41FA5}">
                      <a16:colId xmlns:a16="http://schemas.microsoft.com/office/drawing/2014/main" val="3282707344"/>
                    </a:ext>
                  </a:extLst>
                </a:gridCol>
              </a:tblGrid>
              <a:tr h="604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9624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605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3261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581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15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09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16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48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484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27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61479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4800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4167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122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Северная Осетия - Алания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813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026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087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68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90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9995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7158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369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906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4603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190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561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165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72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7026" y="97067"/>
            <a:ext cx="9662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Рейтинг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информированию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735430"/>
              </p:ext>
            </p:extLst>
          </p:nvPr>
        </p:nvGraphicFramePr>
        <p:xfrm>
          <a:off x="473533" y="290944"/>
          <a:ext cx="11289878" cy="5992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6440">
                  <a:extLst>
                    <a:ext uri="{9D8B030D-6E8A-4147-A177-3AD203B41FA5}">
                      <a16:colId xmlns:a16="http://schemas.microsoft.com/office/drawing/2014/main" val="2958789403"/>
                    </a:ext>
                  </a:extLst>
                </a:gridCol>
                <a:gridCol w="2437707">
                  <a:extLst>
                    <a:ext uri="{9D8B030D-6E8A-4147-A177-3AD203B41FA5}">
                      <a16:colId xmlns:a16="http://schemas.microsoft.com/office/drawing/2014/main" val="864083354"/>
                    </a:ext>
                  </a:extLst>
                </a:gridCol>
                <a:gridCol w="1522959">
                  <a:extLst>
                    <a:ext uri="{9D8B030D-6E8A-4147-A177-3AD203B41FA5}">
                      <a16:colId xmlns:a16="http://schemas.microsoft.com/office/drawing/2014/main" val="2289436611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967996600"/>
                    </a:ext>
                  </a:extLst>
                </a:gridCol>
                <a:gridCol w="1433746">
                  <a:extLst>
                    <a:ext uri="{9D8B030D-6E8A-4147-A177-3AD203B41FA5}">
                      <a16:colId xmlns:a16="http://schemas.microsoft.com/office/drawing/2014/main" val="249360598"/>
                    </a:ext>
                  </a:extLst>
                </a:gridCol>
                <a:gridCol w="2008510">
                  <a:extLst>
                    <a:ext uri="{9D8B030D-6E8A-4147-A177-3AD203B41FA5}">
                      <a16:colId xmlns:a16="http://schemas.microsoft.com/office/drawing/2014/main" val="3301603038"/>
                    </a:ext>
                  </a:extLst>
                </a:gridCol>
                <a:gridCol w="1050609">
                  <a:extLst>
                    <a:ext uri="{9D8B030D-6E8A-4147-A177-3AD203B41FA5}">
                      <a16:colId xmlns:a16="http://schemas.microsoft.com/office/drawing/2014/main" val="4157251811"/>
                    </a:ext>
                  </a:extLst>
                </a:gridCol>
              </a:tblGrid>
              <a:tr h="63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007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9274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21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5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729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2764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2067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9546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590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725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825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5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078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879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320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1610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788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091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3752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958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6505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107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164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245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9113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927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283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1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70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51937"/>
              </p:ext>
            </p:extLst>
          </p:nvPr>
        </p:nvGraphicFramePr>
        <p:xfrm>
          <a:off x="473533" y="162540"/>
          <a:ext cx="11280662" cy="6154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452">
                  <a:extLst>
                    <a:ext uri="{9D8B030D-6E8A-4147-A177-3AD203B41FA5}">
                      <a16:colId xmlns:a16="http://schemas.microsoft.com/office/drawing/2014/main" val="190850596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966298501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3971792866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556528574"/>
                    </a:ext>
                  </a:extLst>
                </a:gridCol>
                <a:gridCol w="1430652">
                  <a:extLst>
                    <a:ext uri="{9D8B030D-6E8A-4147-A177-3AD203B41FA5}">
                      <a16:colId xmlns:a16="http://schemas.microsoft.com/office/drawing/2014/main" val="1484481034"/>
                    </a:ext>
                  </a:extLst>
                </a:gridCol>
                <a:gridCol w="1980179">
                  <a:extLst>
                    <a:ext uri="{9D8B030D-6E8A-4147-A177-3AD203B41FA5}">
                      <a16:colId xmlns:a16="http://schemas.microsoft.com/office/drawing/2014/main" val="1255950303"/>
                    </a:ext>
                  </a:extLst>
                </a:gridCol>
                <a:gridCol w="1072340">
                  <a:extLst>
                    <a:ext uri="{9D8B030D-6E8A-4147-A177-3AD203B41FA5}">
                      <a16:colId xmlns:a16="http://schemas.microsoft.com/office/drawing/2014/main" val="3011290059"/>
                    </a:ext>
                  </a:extLst>
                </a:gridCol>
              </a:tblGrid>
              <a:tr h="629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рейтинге4646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068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74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08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10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8714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828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7292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714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60957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2368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50721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9635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7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921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Севастополь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8670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492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2299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46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9768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964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583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0890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945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15807"/>
                  </a:ext>
                </a:extLst>
              </a:tr>
              <a:tr h="18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262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8019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8078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72360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8317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3408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95765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6161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622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853634"/>
              </p:ext>
            </p:extLst>
          </p:nvPr>
        </p:nvGraphicFramePr>
        <p:xfrm>
          <a:off x="6400798" y="523703"/>
          <a:ext cx="4630191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287942"/>
              </p:ext>
            </p:extLst>
          </p:nvPr>
        </p:nvGraphicFramePr>
        <p:xfrm>
          <a:off x="881150" y="523704"/>
          <a:ext cx="4630188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3542" y="3669094"/>
            <a:ext cx="856325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r>
              <a:rPr lang="en-US" b="1" dirty="0" smtClean="0"/>
              <a:t>9</a:t>
            </a:r>
            <a:r>
              <a:rPr lang="ru-RU" b="1" dirty="0" smtClean="0"/>
              <a:t>,8 </a:t>
            </a:r>
            <a:r>
              <a:rPr lang="ru-RU" b="1" dirty="0" smtClean="0"/>
              <a:t>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80575" y="1888355"/>
            <a:ext cx="97334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89,37 %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965" y="5668038"/>
            <a:ext cx="4876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Количество МСЗ, привязанных к 3-м ЖС: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Максимально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1611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(Ростовская область)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Минимально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10 (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Еврейская автономная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область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Медиана – 39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448746720"/>
              </p:ext>
            </p:extLst>
          </p:nvPr>
        </p:nvGraphicFramePr>
        <p:xfrm>
          <a:off x="133004" y="789709"/>
          <a:ext cx="6700058" cy="5561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708115588"/>
              </p:ext>
            </p:extLst>
          </p:nvPr>
        </p:nvGraphicFramePr>
        <p:xfrm>
          <a:off x="7112924" y="665632"/>
          <a:ext cx="4946073" cy="51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5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6138</TotalTime>
  <Words>1253</Words>
  <Application>Microsoft Office PowerPoint</Application>
  <PresentationFormat>Широкоэкранный</PresentationFormat>
  <Paragraphs>692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Носко Борис Петрович</dc:creator>
  <cp:lastModifiedBy>Хатламаджиян Роза Давидовна</cp:lastModifiedBy>
  <cp:revision>261</cp:revision>
  <dcterms:created xsi:type="dcterms:W3CDTF">2020-08-18T10:50:49Z</dcterms:created>
  <dcterms:modified xsi:type="dcterms:W3CDTF">2021-01-22T13:09:31Z</dcterms:modified>
</cp:coreProperties>
</file>